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58" r:id="rId5"/>
    <p:sldId id="261" r:id="rId6"/>
    <p:sldId id="262" r:id="rId7"/>
    <p:sldId id="264" r:id="rId8"/>
    <p:sldId id="265" r:id="rId9"/>
    <p:sldId id="266" r:id="rId10"/>
    <p:sldId id="267" r:id="rId11"/>
    <p:sldId id="270" r:id="rId12"/>
    <p:sldId id="277" r:id="rId13"/>
    <p:sldId id="276" r:id="rId14"/>
    <p:sldId id="278" r:id="rId15"/>
    <p:sldId id="272" r:id="rId16"/>
    <p:sldId id="280" r:id="rId17"/>
    <p:sldId id="273" r:id="rId18"/>
    <p:sldId id="279" r:id="rId19"/>
    <p:sldId id="269" r:id="rId20"/>
    <p:sldId id="268" r:id="rId21"/>
    <p:sldId id="275" r:id="rId22"/>
    <p:sldId id="282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0"/>
    <a:srgbClr val="EB00FF"/>
    <a:srgbClr val="00FF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75"/>
    <p:restoredTop sz="94604"/>
  </p:normalViewPr>
  <p:slideViewPr>
    <p:cSldViewPr snapToGrid="0" snapToObjects="1">
      <p:cViewPr>
        <p:scale>
          <a:sx n="77" d="100"/>
          <a:sy n="77" d="100"/>
        </p:scale>
        <p:origin x="241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A40A4-7151-FD4E-B466-7F511935978E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32A4D-564E-C546-92DC-A8158FB9D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5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32A4D-564E-C546-92DC-A8158FB9D3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49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32A4D-564E-C546-92DC-A8158FB9D3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46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32A4D-564E-C546-92DC-A8158FB9D3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40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32A4D-564E-C546-92DC-A8158FB9D3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00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32A4D-564E-C546-92DC-A8158FB9D3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91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32A4D-564E-C546-92DC-A8158FB9D3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66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32A4D-564E-C546-92DC-A8158FB9D3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10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32A4D-564E-C546-92DC-A8158FB9D3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10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32A4D-564E-C546-92DC-A8158FB9D3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22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32A4D-564E-C546-92DC-A8158FB9D35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5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C225-3ADD-E139-D0A6-6855FC10F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D5E10-A155-1D1B-BAC7-3E42332C0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B0957-2CD9-39CB-A283-301D8A431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8E060-5A32-89EF-DB33-BED53313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4C2A2-02C8-C09F-042D-63B29CC4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6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18102-4047-C2BA-7B3A-1E3348BA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3DD96-42B6-06EF-F57F-AE51D3E06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89847-C090-5542-31D0-8AC56CB6F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E7570-2488-14AA-E6E6-D66DCF84F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1B7C4-936A-3BD1-114B-CA697D404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8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099E55-709B-192D-6275-00D9B2E05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9AF8F-4AE2-BBD6-8682-24CA1A4B2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DFA43-D872-6F5F-7D11-3C9609F5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C34D0-C903-EC4A-8097-76BDE8B76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23DCD-1B89-2A5D-30E1-604142D45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3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EE21A-E390-73A8-C753-102661B3A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3A202-80DD-B245-A29C-3A2BABA2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779BD-F130-A961-83E2-DB931852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4800-EC3C-CF18-A3DC-890D361D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2F2F7-129B-3A8F-AB9B-B85D12B0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35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5F28-4803-79AA-3DEF-5DF5CE576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5665C-8818-C510-2E23-682ECD04E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3A6CD-48EE-FDD7-7285-BF50A92C4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BE88-4DDE-2CE6-2EBE-B1FC7B290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635D1-0CA7-FCA8-CF7D-4556F5BF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9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304AD-1E4D-1F29-818C-273F458AD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7F8A4-0939-64CA-03C5-17D2780A4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980D5-1D8A-A6AF-AD0C-B3C715A4D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4ADF0-5029-FBE5-1A51-FF750553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469E4-6A10-4556-9FCD-D68D15162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B6190-EF1A-7B30-AAF8-414E986E6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8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20E5-3FE2-177D-C92F-BB0BDBD1F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ABCF5-63A8-9394-E0DE-A4E3C0157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BC048-F064-1395-EBE7-81C3FF9F8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5B1F7B-15F9-875B-7120-AFC916238F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85F266-2E6C-D25D-4954-002268A5C4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48A11C-1F7A-D058-A8AF-543AF8180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9F7F82-A62A-C473-72F3-AFEC47B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AB68D-08B4-2FBF-82A5-8F6A9FD7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1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8762-764B-99A2-C6B0-2B286EC5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99AF8-955F-94C1-9AE5-CE452CFA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3F4D4A-E496-FF25-E749-0762675D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6618A-84FD-F6F8-E006-49BE6A691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8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6C180-7803-FECB-9D5A-DD3D6F78B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B2598A-73F6-61F9-E82A-6A785B279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78446-B193-231B-4767-4AC276E43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57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52C3-1A81-6304-0053-3E0728EB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A6FFA-069B-3DE9-FAB3-4D357CEF2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F2649-501A-0E33-003D-A22C4FA8E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55B82-41C8-F047-44CC-7EF995C46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C8892-7E16-3745-CC9A-C787A2F2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F5CEB-44DC-60E0-0750-39473EDD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0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38A6-B85F-0560-25C7-DDDAF20F8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CDAB6A-63C2-8E40-F5C2-7659AF198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23B61-FC8F-A765-E6D3-2B4954CC6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482E1-ABE9-A711-CBE2-2A4FA168C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B65E5-88A7-47AC-BFE9-635F10169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F9F0C-5974-8039-465E-7447647A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22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BC651E-0513-8A83-A8FA-80C189E6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3E208-C0EA-F798-0224-D4C693682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6EE6A-79E6-9AC6-362E-EEE54C79E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B0906-ABD0-CB4A-9936-6E9C4AC6CBF4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BD662-C747-17FD-E408-5A32577D9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39958-204F-7261-7FB0-8AA409FD0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7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D9DF94-7B2D-4C3E-6AF0-DDD65FCA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825" y="-50007"/>
            <a:ext cx="12431649" cy="69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74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Possible Solutions to the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BF01D-3C24-83CE-BCD6-633F20EA4037}"/>
              </a:ext>
            </a:extLst>
          </p:cNvPr>
          <p:cNvSpPr txBox="1"/>
          <p:nvPr/>
        </p:nvSpPr>
        <p:spPr>
          <a:xfrm>
            <a:off x="225424" y="851296"/>
            <a:ext cx="11741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strike="sngStrike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Open Clusters do have a </a:t>
            </a:r>
            <a:r>
              <a:rPr lang="en-US" sz="2800" strike="sngStrike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homogenous</a:t>
            </a:r>
            <a:r>
              <a:rPr lang="en-US" sz="2800" strike="sngStrike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stellar population, we then turn to </a:t>
            </a:r>
            <a:r>
              <a:rPr lang="en-US" sz="2800" strike="sngStrike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clustering</a:t>
            </a:r>
            <a:r>
              <a:rPr lang="en-US" sz="2800" strike="sngStrike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on the CMD and metallicity distribution of targets!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Use of an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astrometric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study such as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Gaia’s second data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release to determine population members! </a:t>
            </a:r>
          </a:p>
        </p:txBody>
      </p:sp>
      <p:pic>
        <p:nvPicPr>
          <p:cNvPr id="6" name="Picture 5" descr="A picture containing cake&#10;&#10;Description automatically generated">
            <a:extLst>
              <a:ext uri="{FF2B5EF4-FFF2-40B4-BE49-F238E27FC236}">
                <a16:creationId xmlns:a16="http://schemas.microsoft.com/office/drawing/2014/main" id="{8005FABD-4CF4-D0DE-43B6-04FB7C655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61794">
            <a:off x="6268076" y="3051612"/>
            <a:ext cx="4775603" cy="3376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AC6EDC-3ECA-0EC4-CA8C-93FB4A12CE29}"/>
              </a:ext>
            </a:extLst>
          </p:cNvPr>
          <p:cNvSpPr txBox="1"/>
          <p:nvPr/>
        </p:nvSpPr>
        <p:spPr>
          <a:xfrm>
            <a:off x="9639297" y="6180667"/>
            <a:ext cx="2327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American Typewriter" panose="02090604020004020304" pitchFamily="18" charset="77"/>
              </a:rPr>
              <a:t>Image courtesy of ESA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6852A-399C-0AD9-10CD-4DC365BCA2C7}"/>
              </a:ext>
            </a:extLst>
          </p:cNvPr>
          <p:cNvSpPr txBox="1"/>
          <p:nvPr/>
        </p:nvSpPr>
        <p:spPr>
          <a:xfrm>
            <a:off x="225424" y="3871595"/>
            <a:ext cx="6438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For this study we use Gaia’s parallax data! Due to its accuracy and similar approach in [Joshi. Y.C et al. (2014)], [Stott. J, (2018)] and Gaia DR2 </a:t>
            </a:r>
          </a:p>
        </p:txBody>
      </p:sp>
    </p:spTree>
    <p:extLst>
      <p:ext uri="{BB962C8B-B14F-4D97-AF65-F5344CB8AC3E}">
        <p14:creationId xmlns:p14="http://schemas.microsoft.com/office/powerpoint/2010/main" val="2726465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Observational Results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3EA2CA-B36F-4F7B-7F26-99850785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49" y="1177235"/>
            <a:ext cx="5187950" cy="5235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F9E08B-6FCD-1949-77F8-7E4928100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61" y="1177234"/>
            <a:ext cx="5203660" cy="5235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A68154-13B7-2C68-25A4-E1D2FD396539}"/>
              </a:ext>
            </a:extLst>
          </p:cNvPr>
          <p:cNvSpPr txBox="1"/>
          <p:nvPr/>
        </p:nvSpPr>
        <p:spPr>
          <a:xfrm>
            <a:off x="8965624" y="651241"/>
            <a:ext cx="2682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Using MIST Isochrones </a:t>
            </a:r>
          </a:p>
        </p:txBody>
      </p:sp>
    </p:spTree>
    <p:extLst>
      <p:ext uri="{BB962C8B-B14F-4D97-AF65-F5344CB8AC3E}">
        <p14:creationId xmlns:p14="http://schemas.microsoft.com/office/powerpoint/2010/main" val="1144422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endParaRPr lang="en-US" sz="3600" dirty="0">
              <a:solidFill>
                <a:schemeClr val="bg1"/>
              </a:solidFill>
              <a:latin typeface="Chapaz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B91CA-A97E-CA40-C199-8E4AAB441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13" y="576469"/>
            <a:ext cx="5643496" cy="5705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AAD6ED-F96D-3D7C-7DD2-2A382098B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548" y="576469"/>
            <a:ext cx="5647239" cy="57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16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1" y="0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How do these compare to other values?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1AA4D20-9509-E8BE-3D71-D4A6B4D30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323931"/>
              </p:ext>
            </p:extLst>
          </p:nvPr>
        </p:nvGraphicFramePr>
        <p:xfrm>
          <a:off x="0" y="1346997"/>
          <a:ext cx="12138991" cy="31596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6036">
                  <a:extLst>
                    <a:ext uri="{9D8B030D-6E8A-4147-A177-3AD203B41FA5}">
                      <a16:colId xmlns:a16="http://schemas.microsoft.com/office/drawing/2014/main" val="174430902"/>
                    </a:ext>
                  </a:extLst>
                </a:gridCol>
                <a:gridCol w="1775791">
                  <a:extLst>
                    <a:ext uri="{9D8B030D-6E8A-4147-A177-3AD203B41FA5}">
                      <a16:colId xmlns:a16="http://schemas.microsoft.com/office/drawing/2014/main" val="3188031557"/>
                    </a:ext>
                  </a:extLst>
                </a:gridCol>
                <a:gridCol w="1948070">
                  <a:extLst>
                    <a:ext uri="{9D8B030D-6E8A-4147-A177-3AD203B41FA5}">
                      <a16:colId xmlns:a16="http://schemas.microsoft.com/office/drawing/2014/main" val="2557114899"/>
                    </a:ext>
                  </a:extLst>
                </a:gridCol>
                <a:gridCol w="1961322">
                  <a:extLst>
                    <a:ext uri="{9D8B030D-6E8A-4147-A177-3AD203B41FA5}">
                      <a16:colId xmlns:a16="http://schemas.microsoft.com/office/drawing/2014/main" val="607594968"/>
                    </a:ext>
                  </a:extLst>
                </a:gridCol>
                <a:gridCol w="1666402">
                  <a:extLst>
                    <a:ext uri="{9D8B030D-6E8A-4147-A177-3AD203B41FA5}">
                      <a16:colId xmlns:a16="http://schemas.microsoft.com/office/drawing/2014/main" val="527529151"/>
                    </a:ext>
                  </a:extLst>
                </a:gridCol>
                <a:gridCol w="3051370">
                  <a:extLst>
                    <a:ext uri="{9D8B030D-6E8A-4147-A177-3AD203B41FA5}">
                      <a16:colId xmlns:a16="http://schemas.microsoft.com/office/drawing/2014/main" val="3490008117"/>
                    </a:ext>
                  </a:extLst>
                </a:gridCol>
              </a:tblGrid>
              <a:tr h="70256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Target </a:t>
                      </a:r>
                    </a:p>
                  </a:txBody>
                  <a:tcPr marL="116884" marR="116884" marT="58441" marB="58441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Distance  [Mod]</a:t>
                      </a:r>
                    </a:p>
                  </a:txBody>
                  <a:tcPr marL="116884" marR="116884" marT="58441" marB="58441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Log Age [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yr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]</a:t>
                      </a:r>
                    </a:p>
                  </a:txBody>
                  <a:tcPr marL="116884" marR="116884" marT="58441" marB="58441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Fe/H</a:t>
                      </a:r>
                    </a:p>
                  </a:txBody>
                  <a:tcPr marL="116884" marR="116884" marT="58441" marB="58441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Population* </a:t>
                      </a:r>
                    </a:p>
                  </a:txBody>
                  <a:tcPr marL="116884" marR="116884" marT="58441" marB="58441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WEBDA Study </a:t>
                      </a:r>
                    </a:p>
                    <a:p>
                      <a:endParaRPr lang="en-US" sz="2000" dirty="0">
                        <a:solidFill>
                          <a:schemeClr val="bg1"/>
                        </a:solidFill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 marL="116884" marR="116884" marT="58441" marB="58441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70453"/>
                  </a:ext>
                </a:extLst>
              </a:tr>
              <a:tr h="53226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NGC 2324</a:t>
                      </a:r>
                    </a:p>
                  </a:txBody>
                  <a:tcPr marL="116884" marR="116884" marT="58441" marB="58441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FF04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13.7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</a:t>
                      </a:r>
                      <a:r>
                        <a:rPr lang="en-US" sz="2000" dirty="0">
                          <a:solidFill>
                            <a:srgbClr val="FF94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13.3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</a:t>
                      </a:r>
                      <a:r>
                        <a:rPr lang="en-US" sz="2000" dirty="0">
                          <a:solidFill>
                            <a:srgbClr val="EB00FF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13.1</a:t>
                      </a:r>
                    </a:p>
                  </a:txBody>
                  <a:tcPr marL="116884" marR="116884" marT="58441" marB="58441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FF04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8.8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</a:t>
                      </a:r>
                      <a:r>
                        <a:rPr lang="en-US" sz="2000" dirty="0">
                          <a:solidFill>
                            <a:srgbClr val="FF94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8.6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</a:t>
                      </a:r>
                      <a:r>
                        <a:rPr lang="en-US" sz="2000" dirty="0">
                          <a:solidFill>
                            <a:srgbClr val="EB00FF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8.7</a:t>
                      </a:r>
                    </a:p>
                  </a:txBody>
                  <a:tcPr marL="116884" marR="116884" marT="58441" marB="58441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-</a:t>
                      </a:r>
                      <a:r>
                        <a:rPr lang="en-US" sz="2000" dirty="0">
                          <a:solidFill>
                            <a:srgbClr val="EB00FF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0.5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/-</a:t>
                      </a:r>
                      <a:r>
                        <a:rPr lang="en-US" sz="2000" dirty="0">
                          <a:solidFill>
                            <a:srgbClr val="FFC0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0.5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/-</a:t>
                      </a:r>
                    </a:p>
                  </a:txBody>
                  <a:tcPr marL="116884" marR="116884" marT="58441" marB="58441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EB00FF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251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</a:t>
                      </a:r>
                      <a:r>
                        <a:rPr lang="en-US" sz="2000" dirty="0">
                          <a:solidFill>
                            <a:srgbClr val="FF94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187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</a:t>
                      </a:r>
                      <a:r>
                        <a:rPr lang="en-US" sz="2000" dirty="0">
                          <a:solidFill>
                            <a:srgbClr val="EB00FF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242</a:t>
                      </a:r>
                    </a:p>
                  </a:txBody>
                  <a:tcPr marL="116884" marR="116884" marT="58441" marB="58441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Frandsen S., </a:t>
                      </a:r>
                      <a:r>
                        <a:rPr lang="en-IE" sz="2000" dirty="0" err="1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Arentoft</a:t>
                      </a:r>
                      <a:r>
                        <a:rPr lang="en-IE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T. (1998)</a:t>
                      </a:r>
                      <a:endParaRPr lang="en-US" sz="2000" dirty="0">
                        <a:solidFill>
                          <a:schemeClr val="bg1"/>
                        </a:solidFill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 marL="116884" marR="116884" marT="58441" marB="58441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621159"/>
                  </a:ext>
                </a:extLst>
              </a:tr>
              <a:tr h="53226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NGC 2355</a:t>
                      </a:r>
                    </a:p>
                  </a:txBody>
                  <a:tcPr marL="116884" marR="116884" marT="58441" marB="58441"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FF04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11.6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</a:t>
                      </a:r>
                      <a:r>
                        <a:rPr lang="en-US" sz="2000" dirty="0">
                          <a:solidFill>
                            <a:srgbClr val="FF94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12.1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</a:t>
                      </a:r>
                      <a:r>
                        <a:rPr lang="en-US" sz="2000" dirty="0">
                          <a:solidFill>
                            <a:srgbClr val="EB00FF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11.4</a:t>
                      </a:r>
                    </a:p>
                  </a:txBody>
                  <a:tcPr marL="116884" marR="116884" marT="58441" marB="58441"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FF04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11.6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</a:t>
                      </a:r>
                      <a:r>
                        <a:rPr lang="en-US" sz="2000" dirty="0">
                          <a:solidFill>
                            <a:srgbClr val="FF94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11.8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</a:t>
                      </a:r>
                      <a:r>
                        <a:rPr lang="en-US" sz="2000" dirty="0">
                          <a:solidFill>
                            <a:srgbClr val="EB00FF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9.0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</a:t>
                      </a:r>
                    </a:p>
                  </a:txBody>
                  <a:tcPr marL="116884" marR="116884" marT="58441" marB="58441"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-</a:t>
                      </a:r>
                      <a:r>
                        <a:rPr lang="en-US" sz="2000" dirty="0">
                          <a:solidFill>
                            <a:srgbClr val="EB00FF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0.07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/-</a:t>
                      </a:r>
                      <a:r>
                        <a:rPr lang="en-US" sz="2000" dirty="0">
                          <a:solidFill>
                            <a:srgbClr val="FF94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0.07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/-</a:t>
                      </a:r>
                    </a:p>
                  </a:txBody>
                  <a:tcPr marL="116884" marR="116884" marT="58441" marB="58441"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EB00FF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209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</a:t>
                      </a:r>
                      <a:r>
                        <a:rPr lang="en-US" sz="2000" dirty="0">
                          <a:solidFill>
                            <a:srgbClr val="FF94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266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</a:t>
                      </a:r>
                      <a:r>
                        <a:rPr lang="en-US" sz="2000" dirty="0">
                          <a:solidFill>
                            <a:srgbClr val="EB00FF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261</a:t>
                      </a:r>
                    </a:p>
                  </a:txBody>
                  <a:tcPr marL="116884" marR="116884" marT="58441" marB="58441"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2000" dirty="0" err="1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Kaluzny</a:t>
                      </a:r>
                      <a:r>
                        <a:rPr lang="en-IE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J., Mazur B. (1991)</a:t>
                      </a:r>
                      <a:endParaRPr lang="en-US" sz="2000" dirty="0">
                        <a:solidFill>
                          <a:schemeClr val="bg1"/>
                        </a:solidFill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 marL="116884" marR="116884" marT="58441" marB="58441">
                    <a:solidFill>
                      <a:schemeClr val="tx1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453983"/>
                  </a:ext>
                </a:extLst>
              </a:tr>
              <a:tr h="44794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Berkeley 28</a:t>
                      </a:r>
                    </a:p>
                  </a:txBody>
                  <a:tcPr marL="116884" marR="116884" marT="58441" marB="58441"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FF04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13.6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</a:t>
                      </a:r>
                      <a:r>
                        <a:rPr lang="en-US" sz="2000" dirty="0">
                          <a:solidFill>
                            <a:srgbClr val="FF94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14.4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</a:t>
                      </a:r>
                      <a:r>
                        <a:rPr lang="en-US" sz="2000" dirty="0">
                          <a:solidFill>
                            <a:srgbClr val="EB00FF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13.4</a:t>
                      </a:r>
                    </a:p>
                  </a:txBody>
                  <a:tcPr marL="116884" marR="116884" marT="58441" marB="58441"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FF04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8.6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</a:t>
                      </a:r>
                      <a:r>
                        <a:rPr lang="en-US" sz="2000" dirty="0">
                          <a:solidFill>
                            <a:srgbClr val="FF94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7.8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</a:t>
                      </a:r>
                      <a:r>
                        <a:rPr lang="en-US" sz="2000" dirty="0">
                          <a:solidFill>
                            <a:srgbClr val="EB00FF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8.5</a:t>
                      </a:r>
                    </a:p>
                  </a:txBody>
                  <a:tcPr marL="116884" marR="116884" marT="58441" marB="58441"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EB00FF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0.2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/-/-</a:t>
                      </a:r>
                    </a:p>
                  </a:txBody>
                  <a:tcPr marL="116884" marR="116884" marT="58441" marB="58441"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EB00FF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79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</a:t>
                      </a:r>
                      <a:r>
                        <a:rPr lang="en-US" sz="2000" dirty="0">
                          <a:solidFill>
                            <a:srgbClr val="FF94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77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</a:t>
                      </a:r>
                      <a:r>
                        <a:rPr lang="en-US" sz="2000" dirty="0">
                          <a:solidFill>
                            <a:srgbClr val="EB00FF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53</a:t>
                      </a:r>
                    </a:p>
                  </a:txBody>
                  <a:tcPr marL="116884" marR="116884" marT="58441" marB="58441"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Mohan V. et al. (1988)</a:t>
                      </a:r>
                    </a:p>
                  </a:txBody>
                  <a:tcPr marL="116884" marR="116884" marT="58441" marB="58441">
                    <a:solidFill>
                      <a:schemeClr val="tx1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581766"/>
                  </a:ext>
                </a:extLst>
              </a:tr>
              <a:tr h="53226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Bochum 2 </a:t>
                      </a:r>
                    </a:p>
                  </a:txBody>
                  <a:tcPr marL="116884" marR="116884" marT="58441" marB="58441"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FF04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14.8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</a:t>
                      </a:r>
                      <a:r>
                        <a:rPr lang="en-US" sz="2000" dirty="0">
                          <a:solidFill>
                            <a:srgbClr val="FF94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14.7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/-</a:t>
                      </a:r>
                      <a:endParaRPr lang="en-US" sz="2000" dirty="0">
                        <a:solidFill>
                          <a:srgbClr val="00FF04"/>
                        </a:solidFill>
                        <a:latin typeface="Linux Libertine" panose="02000503000000000000" pitchFamily="2" charset="0"/>
                        <a:ea typeface="Linux Libertine" panose="02000503000000000000" pitchFamily="2" charset="0"/>
                        <a:cs typeface="Linux Libertine" panose="02000503000000000000" pitchFamily="2" charset="0"/>
                      </a:endParaRPr>
                    </a:p>
                  </a:txBody>
                  <a:tcPr marL="116884" marR="116884" marT="58441" marB="58441"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FF04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6.7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</a:t>
                      </a:r>
                      <a:r>
                        <a:rPr lang="en-US" sz="2000" dirty="0">
                          <a:solidFill>
                            <a:srgbClr val="FF94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6.6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/-</a:t>
                      </a:r>
                    </a:p>
                  </a:txBody>
                  <a:tcPr marL="116884" marR="116884" marT="58441" marB="58441"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-</a:t>
                      </a:r>
                      <a:r>
                        <a:rPr lang="en-US" sz="2000" dirty="0">
                          <a:solidFill>
                            <a:srgbClr val="EB00FF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0.02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/-/-</a:t>
                      </a:r>
                    </a:p>
                  </a:txBody>
                  <a:tcPr marL="116884" marR="116884" marT="58441" marB="58441"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EB00FF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108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</a:t>
                      </a:r>
                      <a:r>
                        <a:rPr lang="en-US" sz="2000" dirty="0">
                          <a:solidFill>
                            <a:srgbClr val="FF9400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87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/-</a:t>
                      </a:r>
                    </a:p>
                  </a:txBody>
                  <a:tcPr marL="116884" marR="116884" marT="58441" marB="58441">
                    <a:solidFill>
                      <a:schemeClr val="tx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2000" dirty="0" err="1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Turbide</a:t>
                      </a:r>
                      <a:r>
                        <a:rPr lang="en-IE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L., </a:t>
                      </a:r>
                      <a:r>
                        <a:rPr lang="en-IE" sz="2000" dirty="0" err="1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Moffat</a:t>
                      </a:r>
                      <a:r>
                        <a:rPr lang="en-IE" sz="2000" dirty="0">
                          <a:solidFill>
                            <a:schemeClr val="bg1"/>
                          </a:solidFill>
                          <a:latin typeface="Linux Libertine" panose="02000503000000000000" pitchFamily="2" charset="0"/>
                          <a:ea typeface="Linux Libertine" panose="02000503000000000000" pitchFamily="2" charset="0"/>
                          <a:cs typeface="Linux Libertine" panose="02000503000000000000" pitchFamily="2" charset="0"/>
                        </a:rPr>
                        <a:t> A.F.J.  (1993)</a:t>
                      </a:r>
                    </a:p>
                  </a:txBody>
                  <a:tcPr marL="116884" marR="116884" marT="58441" marB="58441">
                    <a:solidFill>
                      <a:schemeClr val="tx1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2715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B8CC97A-323A-170D-CC87-EA5FFF52A9B7}"/>
              </a:ext>
            </a:extLst>
          </p:cNvPr>
          <p:cNvSpPr txBox="1"/>
          <p:nvPr/>
        </p:nvSpPr>
        <p:spPr>
          <a:xfrm>
            <a:off x="3254477" y="5413126"/>
            <a:ext cx="4915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Cantant</a:t>
            </a:r>
            <a:r>
              <a:rPr lang="en-US" sz="32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-Gaudin et al. (2020)</a:t>
            </a:r>
          </a:p>
        </p:txBody>
      </p:sp>
    </p:spTree>
    <p:extLst>
      <p:ext uri="{BB962C8B-B14F-4D97-AF65-F5344CB8AC3E}">
        <p14:creationId xmlns:p14="http://schemas.microsoft.com/office/powerpoint/2010/main" val="204214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The Old Breed’s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730A7-C10F-38B1-7499-447023320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8740"/>
            <a:ext cx="8779662" cy="4512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3C709-C2E5-B60B-226C-5D9AC063457C}"/>
              </a:ext>
            </a:extLst>
          </p:cNvPr>
          <p:cNvSpPr txBox="1"/>
          <p:nvPr/>
        </p:nvSpPr>
        <p:spPr>
          <a:xfrm>
            <a:off x="0" y="1633986"/>
            <a:ext cx="7859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Distribution of </a:t>
            </a:r>
            <a:r>
              <a:rPr lang="en-US" sz="2400" dirty="0">
                <a:solidFill>
                  <a:srgbClr val="00FF04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Observed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Proposed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and </a:t>
            </a:r>
            <a:r>
              <a:rPr lang="en-US" sz="2400" dirty="0" err="1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Cantat</a:t>
            </a:r>
            <a:r>
              <a:rPr lang="en-US" sz="24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-Gaudin et. 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AD9EE-5085-27ED-AB04-3EEEC2ADBE1C}"/>
              </a:ext>
            </a:extLst>
          </p:cNvPr>
          <p:cNvSpPr txBox="1"/>
          <p:nvPr/>
        </p:nvSpPr>
        <p:spPr>
          <a:xfrm>
            <a:off x="8776626" y="1280043"/>
            <a:ext cx="3412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Underabundance of open clusters in the inner disk.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Relationship between open clusters age and galactic position?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66C8E-619F-90C2-EAC3-D7A1D143BC47}"/>
              </a:ext>
            </a:extLst>
          </p:cNvPr>
          <p:cNvSpPr txBox="1"/>
          <p:nvPr/>
        </p:nvSpPr>
        <p:spPr>
          <a:xfrm>
            <a:off x="8779662" y="6609358"/>
            <a:ext cx="4063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~8180 pc for Suns </a:t>
            </a:r>
            <a:r>
              <a:rPr lang="en-US" sz="1400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R</a:t>
            </a:r>
            <a:r>
              <a:rPr lang="en-US" sz="1400" baseline="-25000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gc</a:t>
            </a:r>
            <a:r>
              <a:rPr lang="en-US" sz="1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[Gravity Collab. , 2019 ]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057541-B254-CDE3-F4C8-BEBC1370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626" y="3172445"/>
            <a:ext cx="3412338" cy="34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53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How these values add to mapping the Milky Way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E4235-1069-7D49-E844-8D32A5BF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98" y="2123224"/>
            <a:ext cx="4568885" cy="4384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280F6-C33E-EC5A-FE22-52A15055B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019" y="2099261"/>
            <a:ext cx="4682717" cy="44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8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endParaRPr lang="en-US" sz="3600" dirty="0">
              <a:solidFill>
                <a:schemeClr val="bg1"/>
              </a:solidFill>
              <a:latin typeface="Chapaz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7280F6-C33E-EC5A-FE22-52A15055B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10"/>
            <a:ext cx="5290378" cy="50075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9E6FC5-785C-8A05-E88F-EDEC53689681}"/>
              </a:ext>
            </a:extLst>
          </p:cNvPr>
          <p:cNvSpPr txBox="1"/>
          <p:nvPr/>
        </p:nvSpPr>
        <p:spPr>
          <a:xfrm>
            <a:off x="5331053" y="797510"/>
            <a:ext cx="6925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My thought, correlation between age and location is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non-existent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Contradicts initial  predications by Oort [1950] and Spitzer [1958]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Oort assumed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uniform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star formation throughout the galactic disk. Lack of old open clusters was due to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extrapolation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from younger clusters.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Spitzer: Interactions with massive clouds at the core were the cause. Janes et al. [1988], cluster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formation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is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too efficient 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for this to be the case.  </a:t>
            </a:r>
          </a:p>
        </p:txBody>
      </p:sp>
    </p:spTree>
    <p:extLst>
      <p:ext uri="{BB962C8B-B14F-4D97-AF65-F5344CB8AC3E}">
        <p14:creationId xmlns:p14="http://schemas.microsoft.com/office/powerpoint/2010/main" val="2080352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Reasons for this?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D2BD9-D35B-099F-CFB9-D5F98B052564}"/>
              </a:ext>
            </a:extLst>
          </p:cNvPr>
          <p:cNvSpPr txBox="1"/>
          <p:nvPr/>
        </p:nvSpPr>
        <p:spPr>
          <a:xfrm>
            <a:off x="88489" y="1228397"/>
            <a:ext cx="120150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Two of the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oldest known 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clusters are within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200 pc 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from the plane, Be 17 (10 </a:t>
            </a:r>
            <a:r>
              <a:rPr lang="en-US" sz="2800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Gyr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) and Cr 261 (8 </a:t>
            </a:r>
            <a:r>
              <a:rPr lang="en-US" sz="2800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Gyr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Presence of old clusters like this among others don’t help the case for disruptive tidal forces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This is furthered by the presence of WEBDA clusters within the ‘inner disk’. </a:t>
            </a:r>
          </a:p>
          <a:p>
            <a:pPr lvl="1"/>
            <a:endParaRPr lang="en-US" sz="28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It’s also not surprising to find so many old clusters are found away from the galactic plane from an observational point of view.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885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Final Thoughts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0765D-29FF-9206-587F-CC99B98AC4F8}"/>
              </a:ext>
            </a:extLst>
          </p:cNvPr>
          <p:cNvSpPr txBox="1"/>
          <p:nvPr/>
        </p:nvSpPr>
        <p:spPr>
          <a:xfrm>
            <a:off x="142566" y="1445341"/>
            <a:ext cx="1190686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The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underabundance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of the Old Breed in the disk is probably due to a nuanced relationship between cluster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properties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, internal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dynamics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and overall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galactic environment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Answer lies with…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Astrometric data 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for old clusters looking at orbital motion</a:t>
            </a:r>
          </a:p>
          <a:p>
            <a:pPr marL="3943350" lvl="8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[</a:t>
            </a:r>
            <a:r>
              <a:rPr lang="en-US" sz="2800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Carraro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and </a:t>
            </a:r>
            <a:r>
              <a:rPr lang="en-US" sz="2800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Chiosi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, 1994]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Mass cataloging of cluster parameters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, reddening &amp; metallicity </a:t>
            </a:r>
          </a:p>
          <a:p>
            <a:pPr marL="3943350" lvl="8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[</a:t>
            </a:r>
            <a:r>
              <a:rPr lang="en-US" sz="2800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Cantant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-Gaudin et al. 2020]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Spectroscopic surveys 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in tandem with Open Cluster classification </a:t>
            </a:r>
          </a:p>
          <a:p>
            <a:pPr marL="4000500" lvl="8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[Jackson et al. 2022]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449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128" y="1693586"/>
            <a:ext cx="12402256" cy="3470827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Chapaza" pitchFamily="2" charset="0"/>
              </a:rPr>
              <a:t>The End…</a:t>
            </a:r>
            <a:br>
              <a:rPr lang="en-US" sz="6600" dirty="0">
                <a:solidFill>
                  <a:schemeClr val="bg1"/>
                </a:solidFill>
                <a:latin typeface="Chapaza" pitchFamily="2" charset="0"/>
              </a:rPr>
            </a:br>
            <a:br>
              <a:rPr lang="en-US" sz="6600" dirty="0">
                <a:solidFill>
                  <a:schemeClr val="bg1"/>
                </a:solidFill>
                <a:latin typeface="Chapaza" pitchFamily="2" charset="0"/>
              </a:rPr>
            </a:br>
            <a:r>
              <a:rPr lang="en-US" sz="6600" i="1" dirty="0">
                <a:solidFill>
                  <a:schemeClr val="bg1"/>
                </a:solidFill>
                <a:latin typeface="Chapaza Italic" pitchFamily="2" charset="0"/>
              </a:rPr>
              <a:t>Questions? Feedback?</a:t>
            </a:r>
            <a:endParaRPr lang="en-US" sz="6600" dirty="0">
              <a:solidFill>
                <a:schemeClr val="bg1"/>
              </a:solidFill>
              <a:latin typeface="Chapaz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37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5EBCD-881A-E84E-0411-48336110B59E}"/>
              </a:ext>
            </a:extLst>
          </p:cNvPr>
          <p:cNvSpPr txBox="1"/>
          <p:nvPr/>
        </p:nvSpPr>
        <p:spPr>
          <a:xfrm>
            <a:off x="622958" y="2151727"/>
            <a:ext cx="109460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hamberi Super Display" panose="02040503080505020303" pitchFamily="18" charset="77"/>
                <a:cs typeface="Arial" panose="020B0604020202020204" pitchFamily="34" charset="0"/>
              </a:rPr>
              <a:t>“The heavens are now seen to resemble a luxuriant garden, which contains the greatest variety of productions, in different flourishing beds.”</a:t>
            </a:r>
          </a:p>
          <a:p>
            <a:endParaRPr lang="en-US" sz="3200" dirty="0">
              <a:solidFill>
                <a:schemeClr val="bg1"/>
              </a:solidFill>
              <a:latin typeface="Chamberi Super Display" panose="02040503080505020303" pitchFamily="18" charset="77"/>
              <a:cs typeface="Arial" panose="020B0604020202020204" pitchFamily="34" charset="0"/>
            </a:endParaRPr>
          </a:p>
          <a:p>
            <a:pPr algn="r"/>
            <a:r>
              <a:rPr lang="en-US" sz="3200" dirty="0">
                <a:solidFill>
                  <a:schemeClr val="bg1"/>
                </a:solidFill>
                <a:latin typeface="Chapaza Italic" pitchFamily="2" charset="0"/>
              </a:rPr>
              <a:t>- Sir William Herschel</a:t>
            </a:r>
          </a:p>
        </p:txBody>
      </p:sp>
    </p:spTree>
    <p:extLst>
      <p:ext uri="{BB962C8B-B14F-4D97-AF65-F5344CB8AC3E}">
        <p14:creationId xmlns:p14="http://schemas.microsoft.com/office/powerpoint/2010/main" val="1025986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128" y="2518568"/>
            <a:ext cx="12402256" cy="18208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hapaza" pitchFamily="2" charset="0"/>
              </a:rPr>
              <a:t>Slides to Aid Potential Questions</a:t>
            </a:r>
          </a:p>
        </p:txBody>
      </p:sp>
    </p:spTree>
    <p:extLst>
      <p:ext uri="{BB962C8B-B14F-4D97-AF65-F5344CB8AC3E}">
        <p14:creationId xmlns:p14="http://schemas.microsoft.com/office/powerpoint/2010/main" val="669918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How does the Gaia data filter population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1A542-0E2D-D3AE-14EC-8AD18B742C56}"/>
              </a:ext>
            </a:extLst>
          </p:cNvPr>
          <p:cNvSpPr txBox="1"/>
          <p:nvPr/>
        </p:nvSpPr>
        <p:spPr>
          <a:xfrm>
            <a:off x="301523" y="1472376"/>
            <a:ext cx="4740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Using parallax and HDBSCAN </a:t>
            </a:r>
          </a:p>
        </p:txBody>
      </p:sp>
      <p:pic>
        <p:nvPicPr>
          <p:cNvPr id="1030" name="Picture 6" descr="DBSCAN - Wikipedia">
            <a:extLst>
              <a:ext uri="{FF2B5EF4-FFF2-40B4-BE49-F238E27FC236}">
                <a16:creationId xmlns:a16="http://schemas.microsoft.com/office/drawing/2014/main" id="{F2F47AF8-A982-1CCA-09D3-0724A7A6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EB00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23" y="2229464"/>
            <a:ext cx="5080000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0B9495-7ECD-98C2-D70A-79729A5FC7A9}"/>
              </a:ext>
            </a:extLst>
          </p:cNvPr>
          <p:cNvSpPr txBox="1"/>
          <p:nvPr/>
        </p:nvSpPr>
        <p:spPr>
          <a:xfrm>
            <a:off x="5788175" y="2534770"/>
            <a:ext cx="56142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DBSCAN is an algorithm coined by Ester et al. (1996)</a:t>
            </a:r>
          </a:p>
          <a:p>
            <a:endParaRPr lang="en-US" sz="24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Identifies clusters and areas of high density based on two things! </a:t>
            </a:r>
          </a:p>
          <a:p>
            <a:endParaRPr lang="en-US" sz="24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Linking length! 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Minimum neighborhood points </a:t>
            </a:r>
          </a:p>
        </p:txBody>
      </p:sp>
    </p:spTree>
    <p:extLst>
      <p:ext uri="{BB962C8B-B14F-4D97-AF65-F5344CB8AC3E}">
        <p14:creationId xmlns:p14="http://schemas.microsoft.com/office/powerpoint/2010/main" val="977262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How does the Gaia data filter population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0DE958-FEC9-7FD6-E656-CF4C84E2B62B}"/>
              </a:ext>
            </a:extLst>
          </p:cNvPr>
          <p:cNvSpPr txBox="1"/>
          <p:nvPr/>
        </p:nvSpPr>
        <p:spPr>
          <a:xfrm>
            <a:off x="226142" y="1573161"/>
            <a:ext cx="65581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HDBSCAN depends only on the cluster size. It removes the need for a linking length. </a:t>
            </a:r>
          </a:p>
          <a:p>
            <a:endParaRPr lang="en-IE" sz="28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It creates a minimum spanning tree by pruning off the nodes that do not meet the minimum number of stars in a cluster cluster, and reanalysing the nodes that do. </a:t>
            </a:r>
          </a:p>
          <a:p>
            <a:endParaRPr lang="en-IE" sz="28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Designed by </a:t>
            </a:r>
            <a:r>
              <a:rPr lang="en-IE" sz="2800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Kounkel</a:t>
            </a:r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C. et al. (2019)</a:t>
            </a:r>
            <a:endParaRPr lang="en-US" sz="28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D252D0C4-D047-E2B5-8EAC-EA2344AE93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48DB7192-1973-E4B0-EBB7-8E3980D3C5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87F7A-8F59-855A-F5D8-70870CD98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529" y="1167785"/>
            <a:ext cx="4418894" cy="54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1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Metallicity relationship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D4F64C-BE5F-A3CF-8F6B-DC7389ABF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9" y="1180280"/>
            <a:ext cx="5689600" cy="546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519BFF-087E-C153-335A-6E09B7AF8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101" y="1138493"/>
            <a:ext cx="5689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01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58" y="42450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hapaza" pitchFamily="2" charset="0"/>
              </a:rPr>
              <a:t>Objectives and 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C3867-CB46-DCD4-6409-72E3C2AF28CF}"/>
              </a:ext>
            </a:extLst>
          </p:cNvPr>
          <p:cNvSpPr txBox="1"/>
          <p:nvPr/>
        </p:nvSpPr>
        <p:spPr>
          <a:xfrm>
            <a:off x="232558" y="1414463"/>
            <a:ext cx="1172688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Primary Objective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Observe open cluster with little use in galactic tracing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Determine cluster’s population using methods from modern studies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Explore </a:t>
            </a:r>
            <a:r>
              <a:rPr lang="en-US" sz="2400" b="1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relationships</a:t>
            </a:r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between parameters and Galactic position.</a:t>
            </a: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Secondary Objective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Classify observed clusters according to the </a:t>
            </a:r>
            <a:r>
              <a:rPr lang="en-US" sz="2400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Trumpler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scheme.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Nicely catalog stellar population of each observed cluster.</a:t>
            </a:r>
          </a:p>
          <a:p>
            <a:endParaRPr lang="en-US" sz="24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Motivation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Lots of data, no one to analyze.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Large development in isochrone research in the last 2 decades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Aid Gaia’s second data release (GDR2)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Resurgence of similar studies  [</a:t>
            </a:r>
            <a:r>
              <a:rPr lang="en-IE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Xiang, M., Rix, HW. (2022)]</a:t>
            </a:r>
          </a:p>
          <a:p>
            <a:pPr marL="342900" indent="-342900">
              <a:buFont typeface="+mj-lt"/>
              <a:buAutoNum type="arabicPeriod"/>
            </a:pPr>
            <a:r>
              <a:rPr lang="en-IE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I really like the idea of cataloguing stars </a:t>
            </a:r>
            <a:endParaRPr lang="en-US" sz="24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pic>
        <p:nvPicPr>
          <p:cNvPr id="1026" name="Picture 2" descr="Volume 603 Issue 7902">
            <a:extLst>
              <a:ext uri="{FF2B5EF4-FFF2-40B4-BE49-F238E27FC236}">
                <a16:creationId xmlns:a16="http://schemas.microsoft.com/office/drawing/2014/main" id="{C7D34FA9-0648-CE63-37B5-C3BC510EC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924" y="3021723"/>
            <a:ext cx="2574925" cy="341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822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A Brief History on Galactic Tracing and Open Clusters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483301B-C7EE-C5C6-668B-A04CB175E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441" y="4055538"/>
            <a:ext cx="6693476" cy="2081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ACC70-0A53-8341-D777-CA8B7CFC4552}"/>
              </a:ext>
            </a:extLst>
          </p:cNvPr>
          <p:cNvSpPr txBox="1"/>
          <p:nvPr/>
        </p:nvSpPr>
        <p:spPr>
          <a:xfrm>
            <a:off x="0" y="1158240"/>
            <a:ext cx="111653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1785: 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William Herschel 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publishes ‘on the construction of the heavens’ detailing one of the first formal mappings of the  milky way 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</a:p>
          <a:p>
            <a:endParaRPr lang="en-US" sz="2400" b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1918 – 1930: 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Harlow Shapley &amp; Robert </a:t>
            </a:r>
            <a:r>
              <a:rPr lang="en-US" sz="2400" i="1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Trumpler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use classification schemes and cluster parameters to try relate milky way structure.</a:t>
            </a:r>
          </a:p>
          <a:p>
            <a:endParaRPr lang="en-US" sz="2400" b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1960 – 90’s: 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Van de Burgh, Becker and </a:t>
            </a:r>
            <a:r>
              <a:rPr lang="en-US" sz="2400" i="1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Fenkart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conduct first studies mapping the arms of the milky way using open clusters.</a:t>
            </a:r>
            <a:endParaRPr lang="en-US" sz="2400" b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endParaRPr lang="en-US" sz="2400" b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1980’s – 2010’s: </a:t>
            </a:r>
            <a:r>
              <a:rPr lang="en-US" sz="2400" b="1" i="1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Lynga</a:t>
            </a:r>
            <a:r>
              <a:rPr lang="en-US" sz="2400" b="1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and Janes</a:t>
            </a:r>
          </a:p>
          <a:p>
            <a:r>
              <a:rPr lang="en-US" sz="2400" b="1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et al. 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perform mass isochrone fitting</a:t>
            </a:r>
          </a:p>
          <a:p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and cataloging. </a:t>
            </a:r>
          </a:p>
          <a:p>
            <a:endParaRPr lang="en-US" sz="24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2010’s – Present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: Dozens of machine</a:t>
            </a:r>
          </a:p>
          <a:p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learning and statistical studies looking at 1000’s of clusters</a:t>
            </a:r>
          </a:p>
        </p:txBody>
      </p:sp>
    </p:spTree>
    <p:extLst>
      <p:ext uri="{BB962C8B-B14F-4D97-AF65-F5344CB8AC3E}">
        <p14:creationId xmlns:p14="http://schemas.microsoft.com/office/powerpoint/2010/main" val="2918973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58" y="42450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hapaza" pitchFamily="2" charset="0"/>
              </a:rPr>
              <a:t>What are Open Cluster?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E3C7C-6E47-1BF4-92E2-41AD7F888695}"/>
              </a:ext>
            </a:extLst>
          </p:cNvPr>
          <p:cNvSpPr txBox="1"/>
          <p:nvPr/>
        </p:nvSpPr>
        <p:spPr>
          <a:xfrm>
            <a:off x="227397" y="1340190"/>
            <a:ext cx="605028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Collective stellar populations of</a:t>
            </a:r>
            <a:r>
              <a:rPr lang="en-IE" sz="32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a few stars to ~ </a:t>
            </a:r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b="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Most are younger than globular cluster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b="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Young: &lt;</a:t>
            </a:r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100 </a:t>
            </a:r>
            <a:r>
              <a:rPr lang="en-IE" sz="2800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Myr</a:t>
            </a:r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b="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Old</a:t>
            </a:r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: &gt; 1000 </a:t>
            </a:r>
            <a:r>
              <a:rPr lang="en-IE" sz="2800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Myr</a:t>
            </a:r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endParaRPr lang="en-IE" sz="2800" b="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Loose gravitational bound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b="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High </a:t>
            </a:r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metallic enrichment, comprised </a:t>
            </a:r>
            <a:r>
              <a:rPr lang="en-IE" sz="2800" b="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population I stars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b="1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Homogenous</a:t>
            </a:r>
            <a:r>
              <a:rPr lang="en-IE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IE" sz="2800" b="1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populations</a:t>
            </a:r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, makes them ideal to use as stellar laboratories.  </a:t>
            </a:r>
            <a:endParaRPr lang="en-IE" sz="4400" b="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b="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pic>
        <p:nvPicPr>
          <p:cNvPr id="7" name="Picture 6" descr="Berkeley 28">
            <a:extLst>
              <a:ext uri="{FF2B5EF4-FFF2-40B4-BE49-F238E27FC236}">
                <a16:creationId xmlns:a16="http://schemas.microsoft.com/office/drawing/2014/main" id="{6CD02175-DAAD-881D-B11B-1F775693F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164" y="1087282"/>
            <a:ext cx="3356278" cy="3161397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F7F2FE49-CD4E-3EF1-8DC1-124982B1E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202" y="3272102"/>
            <a:ext cx="3352471" cy="31613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F2757E-4A38-80BB-1E23-B989895C4E52}"/>
              </a:ext>
            </a:extLst>
          </p:cNvPr>
          <p:cNvSpPr txBox="1"/>
          <p:nvPr/>
        </p:nvSpPr>
        <p:spPr>
          <a:xfrm>
            <a:off x="8819411" y="6064167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NGC 2324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9BBF0-AE6F-A072-0ECA-86A266AB373C}"/>
              </a:ext>
            </a:extLst>
          </p:cNvPr>
          <p:cNvSpPr txBox="1"/>
          <p:nvPr/>
        </p:nvSpPr>
        <p:spPr>
          <a:xfrm>
            <a:off x="8595437" y="1087282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Berkeley 28</a:t>
            </a:r>
          </a:p>
        </p:txBody>
      </p:sp>
    </p:spTree>
    <p:extLst>
      <p:ext uri="{BB962C8B-B14F-4D97-AF65-F5344CB8AC3E}">
        <p14:creationId xmlns:p14="http://schemas.microsoft.com/office/powerpoint/2010/main" val="1947720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58" y="42450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hapaza" pitchFamily="2" charset="0"/>
              </a:rPr>
              <a:t>Target &amp; Data Selection Strategy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9120F-5B68-2E67-8A43-7A746AA60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5365" y="1628056"/>
            <a:ext cx="7890150" cy="3945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AEBCA-FC30-F2B2-58E0-102E35528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862" y="1002890"/>
            <a:ext cx="5732711" cy="57327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C66132-6EA1-2E03-6831-17E3EF8E8841}"/>
              </a:ext>
            </a:extLst>
          </p:cNvPr>
          <p:cNvSpPr txBox="1"/>
          <p:nvPr/>
        </p:nvSpPr>
        <p:spPr>
          <a:xfrm>
            <a:off x="157316" y="6366269"/>
            <a:ext cx="365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Along with specific WEBDA studies </a:t>
            </a:r>
          </a:p>
        </p:txBody>
      </p:sp>
    </p:spTree>
    <p:extLst>
      <p:ext uri="{BB962C8B-B14F-4D97-AF65-F5344CB8AC3E}">
        <p14:creationId xmlns:p14="http://schemas.microsoft.com/office/powerpoint/2010/main" val="154829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Determining Cluster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9ACC70-0A53-8341-D777-CA8B7CFC4552}"/>
                  </a:ext>
                </a:extLst>
              </p:cNvPr>
              <p:cNvSpPr txBox="1"/>
              <p:nvPr/>
            </p:nvSpPr>
            <p:spPr>
              <a:xfrm>
                <a:off x="3627615" y="1187728"/>
                <a:ext cx="8155405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We’ve now have clusters of interest how do we learn about them? 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		Through fitting </a:t>
                </a:r>
                <a:r>
                  <a:rPr lang="en-US" sz="2800" b="1" i="1" dirty="0">
                    <a:solidFill>
                      <a:srgbClr val="EB00FF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isochrones</a:t>
                </a:r>
                <a:r>
                  <a:rPr lang="en-US" sz="28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to </a:t>
                </a:r>
                <a:r>
                  <a:rPr lang="en-US" sz="2800" b="1" i="1" dirty="0">
                    <a:solidFill>
                      <a:srgbClr val="EB00FF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colour</a:t>
                </a:r>
                <a:r>
                  <a:rPr lang="en-US" sz="2800" b="1" i="1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</a:t>
                </a:r>
                <a:r>
                  <a:rPr lang="en-US" sz="2800" b="1" i="1" dirty="0">
                    <a:solidFill>
                      <a:srgbClr val="EB00FF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magnitude diagrams </a:t>
                </a:r>
                <a:r>
                  <a:rPr lang="en-US" sz="28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(CMDs)</a:t>
                </a:r>
              </a:p>
              <a:p>
                <a:endParaRPr lang="en-US" sz="2800" b="1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  <a:p>
                <a:r>
                  <a:rPr lang="en-US" sz="2800" b="1" dirty="0">
                    <a:solidFill>
                      <a:srgbClr val="EB00FF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Isochrone</a:t>
                </a:r>
                <a:r>
                  <a:rPr lang="en-US" sz="2800" b="1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Libertine" panose="02000503000000000000" pitchFamily="2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 a curve that can be fitted to a Hertzsprung-Russell (H-R) diagram that details the evolution of stars with specific parameters (age, Fe/H, Av, distance)</a:t>
                </a:r>
              </a:p>
              <a:p>
                <a:endParaRPr lang="en-US" sz="28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  <a:p>
                <a:r>
                  <a:rPr lang="en-US" sz="2800" b="1" dirty="0">
                    <a:solidFill>
                      <a:srgbClr val="EB00FF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CMDs</a:t>
                </a:r>
                <a:r>
                  <a:rPr lang="en-US" sz="2800" b="1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Libertine" panose="02000503000000000000" pitchFamily="2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diagram variant of H-R diagram using magnitude (y-axis) and colour (x-axis)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9ACC70-0A53-8341-D777-CA8B7CFC4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615" y="1187728"/>
                <a:ext cx="8155405" cy="5262979"/>
              </a:xfrm>
              <a:prstGeom prst="rect">
                <a:avLst/>
              </a:prstGeom>
              <a:blipFill>
                <a:blip r:embed="rId3"/>
                <a:stretch>
                  <a:fillRect l="-1555" t="-1205" r="-778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352D2AB-0E72-240C-13A4-8BC3EC6B7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732"/>
            <a:ext cx="3522486" cy="704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Obstacles in Fitting Isochrones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9ACC70-0A53-8341-D777-CA8B7CFC4552}"/>
              </a:ext>
            </a:extLst>
          </p:cNvPr>
          <p:cNvSpPr txBox="1"/>
          <p:nvPr/>
        </p:nvSpPr>
        <p:spPr>
          <a:xfrm>
            <a:off x="513346" y="1761728"/>
            <a:ext cx="1116530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The prominent problem in determining  open cluster parameters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Are the detected stars </a:t>
            </a:r>
            <a:r>
              <a:rPr lang="en-US" sz="36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members</a:t>
            </a:r>
            <a:r>
              <a:rPr lang="en-US" sz="36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of the cluster? </a:t>
            </a:r>
          </a:p>
          <a:p>
            <a:endParaRPr lang="en-US" sz="36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Reason for problem: </a:t>
            </a:r>
            <a:r>
              <a:rPr lang="en-US" sz="32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Open clusters have no </a:t>
            </a:r>
            <a:r>
              <a:rPr lang="en-US" sz="32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discernable</a:t>
            </a:r>
            <a:r>
              <a:rPr lang="en-US" sz="32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shape so that puts conventional spatial distribution profiling </a:t>
            </a:r>
            <a:r>
              <a:rPr lang="en-US" sz="32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out the window  </a:t>
            </a:r>
          </a:p>
        </p:txBody>
      </p:sp>
    </p:spTree>
    <p:extLst>
      <p:ext uri="{BB962C8B-B14F-4D97-AF65-F5344CB8AC3E}">
        <p14:creationId xmlns:p14="http://schemas.microsoft.com/office/powerpoint/2010/main" val="2917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Possible Solutions to the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BF01D-3C24-83CE-BCD6-633F20EA4037}"/>
              </a:ext>
            </a:extLst>
          </p:cNvPr>
          <p:cNvSpPr txBox="1"/>
          <p:nvPr/>
        </p:nvSpPr>
        <p:spPr>
          <a:xfrm>
            <a:off x="225424" y="851296"/>
            <a:ext cx="11741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Open Clusters do have a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homogenous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stellar population, we then turn to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clustering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on the CMD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and metallicity distribution 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of targets!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Use of an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astrometric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study such as </a:t>
            </a:r>
            <a:r>
              <a:rPr lang="en-US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Gaia’s second data</a:t>
            </a:r>
            <a:r>
              <a:rPr lang="en-US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release to determine population members! </a:t>
            </a:r>
          </a:p>
        </p:txBody>
      </p:sp>
    </p:spTree>
    <p:extLst>
      <p:ext uri="{BB962C8B-B14F-4D97-AF65-F5344CB8AC3E}">
        <p14:creationId xmlns:p14="http://schemas.microsoft.com/office/powerpoint/2010/main" val="2500216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4687</TotalTime>
  <Words>1116</Words>
  <Application>Microsoft Macintosh PowerPoint</Application>
  <PresentationFormat>Widescreen</PresentationFormat>
  <Paragraphs>152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American Typewriter</vt:lpstr>
      <vt:lpstr>Arial</vt:lpstr>
      <vt:lpstr>Calibri</vt:lpstr>
      <vt:lpstr>Calibri Light</vt:lpstr>
      <vt:lpstr>Cambria Math</vt:lpstr>
      <vt:lpstr>Chamberi Super Display</vt:lpstr>
      <vt:lpstr>Chapaza</vt:lpstr>
      <vt:lpstr>Chapaza Italic</vt:lpstr>
      <vt:lpstr>Linux Libertine</vt:lpstr>
      <vt:lpstr>Office Theme</vt:lpstr>
      <vt:lpstr>PowerPoint Presentation</vt:lpstr>
      <vt:lpstr>PowerPoint Presentation</vt:lpstr>
      <vt:lpstr>Objectives and Motivation</vt:lpstr>
      <vt:lpstr>A Brief History on Galactic Tracing and Open Clusters</vt:lpstr>
      <vt:lpstr>What are Open Cluster?</vt:lpstr>
      <vt:lpstr>Target &amp; Data Selection Strategy</vt:lpstr>
      <vt:lpstr>Determining Cluster Parameters</vt:lpstr>
      <vt:lpstr>Obstacles in Fitting Isochrones</vt:lpstr>
      <vt:lpstr>Possible Solutions to the Problem</vt:lpstr>
      <vt:lpstr>Possible Solutions to the Problem</vt:lpstr>
      <vt:lpstr>Observational Results </vt:lpstr>
      <vt:lpstr>PowerPoint Presentation</vt:lpstr>
      <vt:lpstr>How do these compare to other values? </vt:lpstr>
      <vt:lpstr>The Old Breed’s Distribution</vt:lpstr>
      <vt:lpstr>How these values add to mapping the Milky Way </vt:lpstr>
      <vt:lpstr>PowerPoint Presentation</vt:lpstr>
      <vt:lpstr>Reasons for this? </vt:lpstr>
      <vt:lpstr>Final Thoughts </vt:lpstr>
      <vt:lpstr>The End…  Questions? Feedback?</vt:lpstr>
      <vt:lpstr>Slides to Aid Potential Questions</vt:lpstr>
      <vt:lpstr>How does the Gaia data filter population  </vt:lpstr>
      <vt:lpstr>How does the Gaia data filter population  </vt:lpstr>
      <vt:lpstr>Metallicity relationship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Owen Johnson</dc:creator>
  <cp:lastModifiedBy>Owen Johnson</cp:lastModifiedBy>
  <cp:revision>28</cp:revision>
  <dcterms:created xsi:type="dcterms:W3CDTF">2022-04-16T11:55:56Z</dcterms:created>
  <dcterms:modified xsi:type="dcterms:W3CDTF">2022-04-20T17:07:50Z</dcterms:modified>
</cp:coreProperties>
</file>